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943"/>
    <a:srgbClr val="F9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033"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4943" y="1057048"/>
            <a:ext cx="8623663"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404943" y="3536723"/>
            <a:ext cx="8623663" cy="1655762"/>
          </a:xfrm>
        </p:spPr>
        <p:txBody>
          <a:bodyPr/>
          <a:lstStyle>
            <a:lvl1pPr marL="0" indent="0" algn="ctr">
              <a:buNone/>
              <a:defRPr sz="2400">
                <a:solidFill>
                  <a:srgbClr val="F9E9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4943" y="417376"/>
            <a:ext cx="86236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4943" y="1841862"/>
            <a:ext cx="8623663"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9/11/2025</a:t>
            </a:fld>
            <a:endParaRPr lang="en-US"/>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7124693" y="6356350"/>
            <a:ext cx="1903913"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rgbClr val="EE394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Pizza Hut Business Analysis using SQL</a:t>
            </a:r>
          </a:p>
        </p:txBody>
      </p:sp>
      <p:sp>
        <p:nvSpPr>
          <p:cNvPr id="3" name="Subtitle 2"/>
          <p:cNvSpPr>
            <a:spLocks noGrp="1"/>
          </p:cNvSpPr>
          <p:nvPr>
            <p:ph type="subTitle" idx="1"/>
          </p:nvPr>
        </p:nvSpPr>
        <p:spPr/>
        <p:txBody>
          <a:bodyPr>
            <a:normAutofit lnSpcReduction="10000"/>
          </a:bodyPr>
          <a:lstStyle/>
          <a:p>
            <a:r>
              <a:rPr lang="en-US" dirty="0"/>
              <a:t>A Data-Driven Approach to Understanding Sales Trends and Customer Preferences</a:t>
            </a:r>
          </a:p>
          <a:p>
            <a:endParaRPr lang="en-US" b="1" dirty="0"/>
          </a:p>
          <a:p>
            <a:r>
              <a:rPr lang="en-US" b="1" dirty="0">
                <a:solidFill>
                  <a:srgbClr val="EE3943"/>
                </a:solidFill>
              </a:rPr>
              <a:t>By Kamlesh Gurunath Pujari</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111D6-DE5B-4BB2-8DC0-C6D60A1EEA3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0F9E4E0-041B-453A-E4D0-AC58C67EF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B44EFDB4-D3F5-DB05-CF7E-CAC2D49CA32C}"/>
              </a:ext>
            </a:extLst>
          </p:cNvPr>
          <p:cNvSpPr>
            <a:spLocks noGrp="1"/>
          </p:cNvSpPr>
          <p:nvPr>
            <p:ph type="title"/>
          </p:nvPr>
        </p:nvSpPr>
        <p:spPr>
          <a:xfrm>
            <a:off x="1580601" y="650641"/>
            <a:ext cx="8623663" cy="1325563"/>
          </a:xfrm>
        </p:spPr>
        <p:txBody>
          <a:bodyPr>
            <a:normAutofit fontScale="90000"/>
          </a:bodyPr>
          <a:lstStyle/>
          <a:p>
            <a:r>
              <a:rPr lang="en-US" dirty="0"/>
              <a:t>4. Identify the lowest priced pizza.</a:t>
            </a:r>
            <a:br>
              <a:rPr lang="en-US" dirty="0"/>
            </a:br>
            <a:endParaRPr lang="en-IN" dirty="0"/>
          </a:p>
        </p:txBody>
      </p:sp>
      <p:pic>
        <p:nvPicPr>
          <p:cNvPr id="7" name="Picture 6">
            <a:extLst>
              <a:ext uri="{FF2B5EF4-FFF2-40B4-BE49-F238E27FC236}">
                <a16:creationId xmlns:a16="http://schemas.microsoft.com/office/drawing/2014/main" id="{664E9D3D-9C1F-4617-44BE-9449A12C9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704" y="1828576"/>
            <a:ext cx="9078592" cy="3200847"/>
          </a:xfrm>
          <a:prstGeom prst="rect">
            <a:avLst/>
          </a:prstGeom>
        </p:spPr>
      </p:pic>
    </p:spTree>
    <p:extLst>
      <p:ext uri="{BB962C8B-B14F-4D97-AF65-F5344CB8AC3E}">
        <p14:creationId xmlns:p14="http://schemas.microsoft.com/office/powerpoint/2010/main" val="207047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54901-09B5-9B43-B061-72646311C11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F4BFAF8-BE76-803D-A992-1E5248F49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72BA91-23D1-1B05-DE56-5B8C6F80599A}"/>
              </a:ext>
            </a:extLst>
          </p:cNvPr>
          <p:cNvSpPr>
            <a:spLocks noGrp="1"/>
          </p:cNvSpPr>
          <p:nvPr>
            <p:ph type="title"/>
          </p:nvPr>
        </p:nvSpPr>
        <p:spPr>
          <a:xfrm>
            <a:off x="88949" y="494523"/>
            <a:ext cx="12014102" cy="2172147"/>
          </a:xfrm>
        </p:spPr>
        <p:txBody>
          <a:bodyPr>
            <a:normAutofit fontScale="90000"/>
          </a:bodyPr>
          <a:lstStyle/>
          <a:p>
            <a:r>
              <a:rPr lang="en-US" dirty="0"/>
              <a:t>5. Identify the most common pizza size ordered. </a:t>
            </a:r>
            <a:br>
              <a:rPr lang="en-US" dirty="0"/>
            </a:br>
            <a:br>
              <a:rPr lang="en-US" dirty="0"/>
            </a:br>
            <a:endParaRPr lang="en-IN" dirty="0"/>
          </a:p>
        </p:txBody>
      </p:sp>
      <p:pic>
        <p:nvPicPr>
          <p:cNvPr id="4" name="Picture 3">
            <a:extLst>
              <a:ext uri="{FF2B5EF4-FFF2-40B4-BE49-F238E27FC236}">
                <a16:creationId xmlns:a16="http://schemas.microsoft.com/office/drawing/2014/main" id="{3FA7C131-B5F3-A84D-F751-F3ED48CEC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34" y="2019373"/>
            <a:ext cx="10480531" cy="3289745"/>
          </a:xfrm>
          <a:prstGeom prst="rect">
            <a:avLst/>
          </a:prstGeom>
        </p:spPr>
      </p:pic>
    </p:spTree>
    <p:extLst>
      <p:ext uri="{BB962C8B-B14F-4D97-AF65-F5344CB8AC3E}">
        <p14:creationId xmlns:p14="http://schemas.microsoft.com/office/powerpoint/2010/main" val="108566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C078-06AA-340D-39A4-FEBC1271AF0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549F3DE-A690-71B1-A9A3-E6BB924E9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E030CFD-7E6B-ADCB-6639-461FBA40E2A4}"/>
              </a:ext>
            </a:extLst>
          </p:cNvPr>
          <p:cNvSpPr>
            <a:spLocks noGrp="1"/>
          </p:cNvSpPr>
          <p:nvPr>
            <p:ph type="title"/>
          </p:nvPr>
        </p:nvSpPr>
        <p:spPr>
          <a:xfrm>
            <a:off x="354871" y="631980"/>
            <a:ext cx="11482257" cy="1325563"/>
          </a:xfrm>
        </p:spPr>
        <p:txBody>
          <a:bodyPr>
            <a:normAutofit fontScale="90000"/>
          </a:bodyPr>
          <a:lstStyle/>
          <a:p>
            <a:r>
              <a:rPr lang="en-US" dirty="0"/>
              <a:t>6. List the top 5 most ordered pizza types along with their quantities.</a:t>
            </a:r>
            <a:br>
              <a:rPr lang="en-US" dirty="0"/>
            </a:br>
            <a:endParaRPr lang="en-IN" dirty="0"/>
          </a:p>
        </p:txBody>
      </p:sp>
      <p:pic>
        <p:nvPicPr>
          <p:cNvPr id="4" name="Picture 3">
            <a:extLst>
              <a:ext uri="{FF2B5EF4-FFF2-40B4-BE49-F238E27FC236}">
                <a16:creationId xmlns:a16="http://schemas.microsoft.com/office/drawing/2014/main" id="{964A2D79-9171-1DE6-5887-FA7291271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684" y="2275424"/>
            <a:ext cx="9636630" cy="3136331"/>
          </a:xfrm>
          <a:prstGeom prst="rect">
            <a:avLst/>
          </a:prstGeom>
        </p:spPr>
      </p:pic>
    </p:spTree>
    <p:extLst>
      <p:ext uri="{BB962C8B-B14F-4D97-AF65-F5344CB8AC3E}">
        <p14:creationId xmlns:p14="http://schemas.microsoft.com/office/powerpoint/2010/main" val="231457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D46A-2804-5CBB-6430-7BC8B15B0C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E166211-151D-3CDB-8489-35A964207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9DF7AF-6CCA-2EB4-7100-55AA14B1E92E}"/>
              </a:ext>
            </a:extLst>
          </p:cNvPr>
          <p:cNvSpPr>
            <a:spLocks noGrp="1"/>
          </p:cNvSpPr>
          <p:nvPr>
            <p:ph type="title"/>
          </p:nvPr>
        </p:nvSpPr>
        <p:spPr>
          <a:xfrm>
            <a:off x="404943" y="417376"/>
            <a:ext cx="11454265" cy="1325563"/>
          </a:xfrm>
        </p:spPr>
        <p:txBody>
          <a:bodyPr>
            <a:normAutofit/>
          </a:bodyPr>
          <a:lstStyle/>
          <a:p>
            <a:r>
              <a:rPr lang="en-US" sz="4000" dirty="0"/>
              <a:t>7. List the top 5 least ordered pizza types along with their quantities.</a:t>
            </a:r>
            <a:endParaRPr lang="en-IN" sz="4000" dirty="0"/>
          </a:p>
        </p:txBody>
      </p:sp>
      <p:pic>
        <p:nvPicPr>
          <p:cNvPr id="4" name="Picture 3">
            <a:extLst>
              <a:ext uri="{FF2B5EF4-FFF2-40B4-BE49-F238E27FC236}">
                <a16:creationId xmlns:a16="http://schemas.microsoft.com/office/drawing/2014/main" id="{3B46C20D-CA08-8781-720A-9A1F9E3DC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32" y="1998062"/>
            <a:ext cx="10739535" cy="3211331"/>
          </a:xfrm>
          <a:prstGeom prst="rect">
            <a:avLst/>
          </a:prstGeom>
        </p:spPr>
      </p:pic>
    </p:spTree>
    <p:extLst>
      <p:ext uri="{BB962C8B-B14F-4D97-AF65-F5344CB8AC3E}">
        <p14:creationId xmlns:p14="http://schemas.microsoft.com/office/powerpoint/2010/main" val="3846162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0999-0106-B3C4-FFEA-57EB0321C08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08C9C52-081A-7BEE-75EF-3D42EEFE0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A163F11-F73C-7E44-C2B8-30A4261C5A21}"/>
              </a:ext>
            </a:extLst>
          </p:cNvPr>
          <p:cNvSpPr>
            <a:spLocks noGrp="1"/>
          </p:cNvSpPr>
          <p:nvPr>
            <p:ph type="title"/>
          </p:nvPr>
        </p:nvSpPr>
        <p:spPr>
          <a:xfrm>
            <a:off x="404942" y="417376"/>
            <a:ext cx="11081041" cy="1325563"/>
          </a:xfrm>
        </p:spPr>
        <p:txBody>
          <a:bodyPr>
            <a:normAutofit fontScale="90000"/>
          </a:bodyPr>
          <a:lstStyle/>
          <a:p>
            <a:r>
              <a:rPr lang="en-US" dirty="0"/>
              <a:t>8. Join the necessary tables to find the total quantity of each pizza category ordered.</a:t>
            </a:r>
            <a:endParaRPr lang="en-IN" dirty="0"/>
          </a:p>
        </p:txBody>
      </p:sp>
      <p:pic>
        <p:nvPicPr>
          <p:cNvPr id="7" name="Picture 6">
            <a:extLst>
              <a:ext uri="{FF2B5EF4-FFF2-40B4-BE49-F238E27FC236}">
                <a16:creationId xmlns:a16="http://schemas.microsoft.com/office/drawing/2014/main" id="{D94EDEBA-7753-8A12-8C65-1D111B43D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310" y="2281403"/>
            <a:ext cx="10083379" cy="2654491"/>
          </a:xfrm>
          <a:prstGeom prst="rect">
            <a:avLst/>
          </a:prstGeom>
        </p:spPr>
      </p:pic>
    </p:spTree>
    <p:extLst>
      <p:ext uri="{BB962C8B-B14F-4D97-AF65-F5344CB8AC3E}">
        <p14:creationId xmlns:p14="http://schemas.microsoft.com/office/powerpoint/2010/main" val="302975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05CD-8158-C879-98F0-A73EFD0CEC1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B1D1CA-DEE4-A4EE-4CBF-24A29C26F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3A05C0-E42A-4DB5-46C6-3D0D5BF43665}"/>
              </a:ext>
            </a:extLst>
          </p:cNvPr>
          <p:cNvSpPr>
            <a:spLocks noGrp="1"/>
          </p:cNvSpPr>
          <p:nvPr>
            <p:ph type="title"/>
          </p:nvPr>
        </p:nvSpPr>
        <p:spPr>
          <a:xfrm>
            <a:off x="368867" y="650641"/>
            <a:ext cx="11454265" cy="1325563"/>
          </a:xfrm>
        </p:spPr>
        <p:txBody>
          <a:bodyPr>
            <a:normAutofit fontScale="90000"/>
          </a:bodyPr>
          <a:lstStyle/>
          <a:p>
            <a:r>
              <a:rPr lang="en-US" dirty="0"/>
              <a:t>9. Determine the distribution of orders by hour of the day. </a:t>
            </a:r>
            <a:br>
              <a:rPr lang="en-US" dirty="0"/>
            </a:br>
            <a:endParaRPr lang="en-IN" dirty="0"/>
          </a:p>
        </p:txBody>
      </p:sp>
      <p:pic>
        <p:nvPicPr>
          <p:cNvPr id="4" name="Picture 3">
            <a:extLst>
              <a:ext uri="{FF2B5EF4-FFF2-40B4-BE49-F238E27FC236}">
                <a16:creationId xmlns:a16="http://schemas.microsoft.com/office/drawing/2014/main" id="{B5ED4462-D5FA-75A6-A356-E045C9FBD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45" y="1976204"/>
            <a:ext cx="8873412" cy="3578349"/>
          </a:xfrm>
          <a:prstGeom prst="rect">
            <a:avLst/>
          </a:prstGeom>
        </p:spPr>
      </p:pic>
    </p:spTree>
    <p:extLst>
      <p:ext uri="{BB962C8B-B14F-4D97-AF65-F5344CB8AC3E}">
        <p14:creationId xmlns:p14="http://schemas.microsoft.com/office/powerpoint/2010/main" val="72107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70C2-6C9D-1229-26C1-3FE8A2CC258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611F796-BBE8-8137-878A-017052609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2A4FC4-D86E-0FFD-5C2E-4E0443052598}"/>
              </a:ext>
            </a:extLst>
          </p:cNvPr>
          <p:cNvSpPr>
            <a:spLocks noGrp="1"/>
          </p:cNvSpPr>
          <p:nvPr>
            <p:ph type="title"/>
          </p:nvPr>
        </p:nvSpPr>
        <p:spPr>
          <a:xfrm>
            <a:off x="488918" y="529344"/>
            <a:ext cx="11472926" cy="1325563"/>
          </a:xfrm>
        </p:spPr>
        <p:txBody>
          <a:bodyPr>
            <a:normAutofit fontScale="90000"/>
          </a:bodyPr>
          <a:lstStyle/>
          <a:p>
            <a:r>
              <a:rPr lang="en-US" dirty="0"/>
              <a:t>10. Join relevant tables to find the category-wise distribution of pizzas. </a:t>
            </a:r>
            <a:br>
              <a:rPr lang="en-US" dirty="0"/>
            </a:br>
            <a:endParaRPr lang="en-IN" dirty="0"/>
          </a:p>
        </p:txBody>
      </p:sp>
      <p:pic>
        <p:nvPicPr>
          <p:cNvPr id="4" name="Picture 3">
            <a:extLst>
              <a:ext uri="{FF2B5EF4-FFF2-40B4-BE49-F238E27FC236}">
                <a16:creationId xmlns:a16="http://schemas.microsoft.com/office/drawing/2014/main" id="{DEF6A08B-4E8D-93C3-6A5D-6298EA003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879" y="2272035"/>
            <a:ext cx="10060241" cy="2663859"/>
          </a:xfrm>
          <a:prstGeom prst="rect">
            <a:avLst/>
          </a:prstGeom>
        </p:spPr>
      </p:pic>
    </p:spTree>
    <p:extLst>
      <p:ext uri="{BB962C8B-B14F-4D97-AF65-F5344CB8AC3E}">
        <p14:creationId xmlns:p14="http://schemas.microsoft.com/office/powerpoint/2010/main" val="408975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E5A54-E264-E1E0-B744-9DD23973031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675172D-2F71-9967-0B70-8CBF540E7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D2E8AD-339B-3C25-3920-381715D2E498}"/>
              </a:ext>
            </a:extLst>
          </p:cNvPr>
          <p:cNvSpPr>
            <a:spLocks noGrp="1"/>
          </p:cNvSpPr>
          <p:nvPr>
            <p:ph type="title"/>
          </p:nvPr>
        </p:nvSpPr>
        <p:spPr>
          <a:xfrm>
            <a:off x="414274" y="603988"/>
            <a:ext cx="11640877" cy="1325563"/>
          </a:xfrm>
        </p:spPr>
        <p:txBody>
          <a:bodyPr>
            <a:normAutofit fontScale="90000"/>
          </a:bodyPr>
          <a:lstStyle/>
          <a:p>
            <a:r>
              <a:rPr lang="en-US" dirty="0"/>
              <a:t>11. Group the orders by date and calculate the average number of pizzas ordered per day. </a:t>
            </a:r>
            <a:br>
              <a:rPr lang="en-US" dirty="0"/>
            </a:br>
            <a:endParaRPr lang="en-IN" dirty="0"/>
          </a:p>
        </p:txBody>
      </p:sp>
      <p:pic>
        <p:nvPicPr>
          <p:cNvPr id="4" name="Picture 3">
            <a:extLst>
              <a:ext uri="{FF2B5EF4-FFF2-40B4-BE49-F238E27FC236}">
                <a16:creationId xmlns:a16="http://schemas.microsoft.com/office/drawing/2014/main" id="{82D8EBEC-8C0B-B973-B654-957A3DE97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628" y="2655895"/>
            <a:ext cx="10300743" cy="2000082"/>
          </a:xfrm>
          <a:prstGeom prst="rect">
            <a:avLst/>
          </a:prstGeom>
        </p:spPr>
      </p:pic>
    </p:spTree>
    <p:extLst>
      <p:ext uri="{BB962C8B-B14F-4D97-AF65-F5344CB8AC3E}">
        <p14:creationId xmlns:p14="http://schemas.microsoft.com/office/powerpoint/2010/main" val="309405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8BA3-D921-F2AD-F355-9CD90503745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F7F9ACA-78A4-51BC-EA79-7C68D5A8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667485-6F19-DC65-8034-FF67EBD7E638}"/>
              </a:ext>
            </a:extLst>
          </p:cNvPr>
          <p:cNvSpPr>
            <a:spLocks noGrp="1"/>
          </p:cNvSpPr>
          <p:nvPr>
            <p:ph type="title"/>
          </p:nvPr>
        </p:nvSpPr>
        <p:spPr>
          <a:xfrm>
            <a:off x="476169" y="613319"/>
            <a:ext cx="11239661" cy="1325563"/>
          </a:xfrm>
        </p:spPr>
        <p:txBody>
          <a:bodyPr>
            <a:normAutofit fontScale="90000"/>
          </a:bodyPr>
          <a:lstStyle/>
          <a:p>
            <a:r>
              <a:rPr lang="en-US" dirty="0"/>
              <a:t>12. Determine the top 3 most ordered pizza types based on revenue.</a:t>
            </a:r>
            <a:br>
              <a:rPr lang="en-US" dirty="0"/>
            </a:br>
            <a:endParaRPr lang="en-IN" dirty="0"/>
          </a:p>
        </p:txBody>
      </p:sp>
      <p:pic>
        <p:nvPicPr>
          <p:cNvPr id="4" name="Picture 3">
            <a:extLst>
              <a:ext uri="{FF2B5EF4-FFF2-40B4-BE49-F238E27FC236}">
                <a16:creationId xmlns:a16="http://schemas.microsoft.com/office/drawing/2014/main" id="{01124442-190E-731C-2097-67AB9250C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860" y="2124806"/>
            <a:ext cx="10478278" cy="3043657"/>
          </a:xfrm>
          <a:prstGeom prst="rect">
            <a:avLst/>
          </a:prstGeom>
        </p:spPr>
      </p:pic>
    </p:spTree>
    <p:extLst>
      <p:ext uri="{BB962C8B-B14F-4D97-AF65-F5344CB8AC3E}">
        <p14:creationId xmlns:p14="http://schemas.microsoft.com/office/powerpoint/2010/main" val="2813227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96846-6E64-B121-9F10-3BB4F1FB592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D62E497-75C4-E3B9-95DC-D8E737383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D61C53E-88B2-8A10-6369-10C1B1C77B0B}"/>
              </a:ext>
            </a:extLst>
          </p:cNvPr>
          <p:cNvSpPr>
            <a:spLocks noGrp="1"/>
          </p:cNvSpPr>
          <p:nvPr>
            <p:ph type="title"/>
          </p:nvPr>
        </p:nvSpPr>
        <p:spPr>
          <a:xfrm>
            <a:off x="395613" y="566666"/>
            <a:ext cx="11603555" cy="1325563"/>
          </a:xfrm>
        </p:spPr>
        <p:txBody>
          <a:bodyPr>
            <a:normAutofit fontScale="90000"/>
          </a:bodyPr>
          <a:lstStyle/>
          <a:p>
            <a:r>
              <a:rPr lang="en-US" dirty="0"/>
              <a:t>13. Calculate the percentage contribution of each pizza type to total revenue. </a:t>
            </a:r>
            <a:br>
              <a:rPr lang="en-US" dirty="0"/>
            </a:br>
            <a:endParaRPr lang="en-IN" dirty="0"/>
          </a:p>
        </p:txBody>
      </p:sp>
      <p:pic>
        <p:nvPicPr>
          <p:cNvPr id="4" name="Picture 3">
            <a:extLst>
              <a:ext uri="{FF2B5EF4-FFF2-40B4-BE49-F238E27FC236}">
                <a16:creationId xmlns:a16="http://schemas.microsoft.com/office/drawing/2014/main" id="{8BD76674-3C0D-4A4B-B298-C469B7F2A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3" y="1892229"/>
            <a:ext cx="10123714" cy="3761627"/>
          </a:xfrm>
          <a:prstGeom prst="rect">
            <a:avLst/>
          </a:prstGeom>
        </p:spPr>
      </p:pic>
    </p:spTree>
    <p:extLst>
      <p:ext uri="{BB962C8B-B14F-4D97-AF65-F5344CB8AC3E}">
        <p14:creationId xmlns:p14="http://schemas.microsoft.com/office/powerpoint/2010/main" val="216459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7F03D4-C5FB-DC1D-6898-3EE399880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F4231E3A-16DA-4062-E3E0-D24B92C10695}"/>
              </a:ext>
            </a:extLst>
          </p:cNvPr>
          <p:cNvSpPr txBox="1"/>
          <p:nvPr/>
        </p:nvSpPr>
        <p:spPr>
          <a:xfrm>
            <a:off x="877078" y="756123"/>
            <a:ext cx="7035281" cy="1107996"/>
          </a:xfrm>
          <a:prstGeom prst="rect">
            <a:avLst/>
          </a:prstGeom>
          <a:noFill/>
        </p:spPr>
        <p:txBody>
          <a:bodyPr wrap="square" rtlCol="0">
            <a:spAutoFit/>
          </a:bodyPr>
          <a:lstStyle/>
          <a:p>
            <a:r>
              <a:rPr lang="en-US" sz="6600" dirty="0">
                <a:solidFill>
                  <a:srgbClr val="EE3943"/>
                </a:solidFill>
              </a:rPr>
              <a:t>Introduction</a:t>
            </a:r>
            <a:endParaRPr lang="en-IN" sz="6600" dirty="0">
              <a:solidFill>
                <a:srgbClr val="EE3943"/>
              </a:solidFill>
            </a:endParaRPr>
          </a:p>
        </p:txBody>
      </p:sp>
      <p:sp>
        <p:nvSpPr>
          <p:cNvPr id="13" name="TextBox 12">
            <a:extLst>
              <a:ext uri="{FF2B5EF4-FFF2-40B4-BE49-F238E27FC236}">
                <a16:creationId xmlns:a16="http://schemas.microsoft.com/office/drawing/2014/main" id="{3E3B04EB-A561-3CAF-E14E-089AB21DCC19}"/>
              </a:ext>
            </a:extLst>
          </p:cNvPr>
          <p:cNvSpPr txBox="1"/>
          <p:nvPr/>
        </p:nvSpPr>
        <p:spPr>
          <a:xfrm>
            <a:off x="877078" y="2052735"/>
            <a:ext cx="10217020" cy="4062651"/>
          </a:xfrm>
          <a:prstGeom prst="rect">
            <a:avLst/>
          </a:prstGeom>
          <a:noFill/>
        </p:spPr>
        <p:txBody>
          <a:bodyPr wrap="square" rtlCol="0">
            <a:spAutoFit/>
          </a:bodyPr>
          <a:lstStyle/>
          <a:p>
            <a:r>
              <a:rPr lang="en-US" sz="3000" dirty="0">
                <a:solidFill>
                  <a:srgbClr val="F9E9EC"/>
                </a:solidFill>
              </a:rPr>
              <a:t>This project is based on the sales analysis of Pizza Hut using SQL. The purpose of this project is to understand sales patterns, popular items, and customer preferences. By writing SQL queries, I analyzed different aspects such as total sales, top-selling pizzas, revenue trends, and order frequency. The project helps to show how SQL can be used to manage and analyze real-life business data effectively.</a:t>
            </a:r>
            <a:endParaRPr lang="en-IN" sz="3000" dirty="0">
              <a:solidFill>
                <a:srgbClr val="F9E9EC"/>
              </a:solidFill>
            </a:endParaRPr>
          </a:p>
          <a:p>
            <a:endParaRPr lang="en-IN" dirty="0">
              <a:solidFill>
                <a:srgbClr val="F9E9EC"/>
              </a:solidFill>
            </a:endParaRPr>
          </a:p>
        </p:txBody>
      </p:sp>
      <p:sp>
        <p:nvSpPr>
          <p:cNvPr id="14" name="Rectangle 1">
            <a:extLst>
              <a:ext uri="{FF2B5EF4-FFF2-40B4-BE49-F238E27FC236}">
                <a16:creationId xmlns:a16="http://schemas.microsoft.com/office/drawing/2014/main" id="{9FDEFDDA-4FE3-2C8C-F922-6D3EC6D72B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47094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D1F04-1794-4A46-56E9-F1C358710E8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2FF9278-9FAF-4241-F3E7-D9FF8A67B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7AEE83C-4D46-1319-2656-CFC852BC788E}"/>
              </a:ext>
            </a:extLst>
          </p:cNvPr>
          <p:cNvSpPr>
            <a:spLocks noGrp="1"/>
          </p:cNvSpPr>
          <p:nvPr>
            <p:ph type="title"/>
          </p:nvPr>
        </p:nvSpPr>
        <p:spPr>
          <a:xfrm>
            <a:off x="404943" y="417376"/>
            <a:ext cx="11426273" cy="1325563"/>
          </a:xfrm>
        </p:spPr>
        <p:txBody>
          <a:bodyPr>
            <a:normAutofit/>
          </a:bodyPr>
          <a:lstStyle/>
          <a:p>
            <a:r>
              <a:rPr lang="en-US" sz="4000" dirty="0"/>
              <a:t>14. Analyze the cumulative revenue generated over time.</a:t>
            </a:r>
            <a:endParaRPr lang="en-IN" sz="4000" dirty="0"/>
          </a:p>
        </p:txBody>
      </p:sp>
      <p:pic>
        <p:nvPicPr>
          <p:cNvPr id="4" name="Picture 3">
            <a:extLst>
              <a:ext uri="{FF2B5EF4-FFF2-40B4-BE49-F238E27FC236}">
                <a16:creationId xmlns:a16="http://schemas.microsoft.com/office/drawing/2014/main" id="{684FD1A4-5145-904C-2067-DF2BF00BB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187" y="1948214"/>
            <a:ext cx="9125339" cy="4249161"/>
          </a:xfrm>
          <a:prstGeom prst="rect">
            <a:avLst/>
          </a:prstGeom>
        </p:spPr>
      </p:pic>
    </p:spTree>
    <p:extLst>
      <p:ext uri="{BB962C8B-B14F-4D97-AF65-F5344CB8AC3E}">
        <p14:creationId xmlns:p14="http://schemas.microsoft.com/office/powerpoint/2010/main" val="270615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D1413-52CC-F8A4-108E-3CE57C1BACF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3BFBB4E-4069-1192-5052-2BE324820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8103CB-52CD-5EF0-52F3-945CB0567B7B}"/>
              </a:ext>
            </a:extLst>
          </p:cNvPr>
          <p:cNvSpPr>
            <a:spLocks noGrp="1"/>
          </p:cNvSpPr>
          <p:nvPr>
            <p:ph type="title"/>
          </p:nvPr>
        </p:nvSpPr>
        <p:spPr>
          <a:xfrm>
            <a:off x="404943" y="417376"/>
            <a:ext cx="11407612" cy="1325563"/>
          </a:xfrm>
        </p:spPr>
        <p:txBody>
          <a:bodyPr>
            <a:normAutofit/>
          </a:bodyPr>
          <a:lstStyle/>
          <a:p>
            <a:r>
              <a:rPr lang="en-US" dirty="0"/>
              <a:t>15. Revenue for the date 07-01-2015 </a:t>
            </a:r>
            <a:br>
              <a:rPr lang="en-US" dirty="0"/>
            </a:br>
            <a:endParaRPr lang="en-IN" dirty="0"/>
          </a:p>
        </p:txBody>
      </p:sp>
      <p:pic>
        <p:nvPicPr>
          <p:cNvPr id="7" name="Picture 6">
            <a:extLst>
              <a:ext uri="{FF2B5EF4-FFF2-40B4-BE49-F238E27FC236}">
                <a16:creationId xmlns:a16="http://schemas.microsoft.com/office/drawing/2014/main" id="{C87A606B-C285-C74F-B366-AD0343CBA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67" y="2145986"/>
            <a:ext cx="10636898" cy="2566028"/>
          </a:xfrm>
          <a:prstGeom prst="rect">
            <a:avLst/>
          </a:prstGeom>
        </p:spPr>
      </p:pic>
    </p:spTree>
    <p:extLst>
      <p:ext uri="{BB962C8B-B14F-4D97-AF65-F5344CB8AC3E}">
        <p14:creationId xmlns:p14="http://schemas.microsoft.com/office/powerpoint/2010/main" val="77447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35D25-DECD-0827-7FC8-1FBF498F9FF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89E0251-958D-2471-E6E2-0E2243F01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3EFE59-937F-FD98-DF94-EDDAF1D0C2F1}"/>
              </a:ext>
            </a:extLst>
          </p:cNvPr>
          <p:cNvSpPr>
            <a:spLocks noGrp="1"/>
          </p:cNvSpPr>
          <p:nvPr>
            <p:ph type="title"/>
          </p:nvPr>
        </p:nvSpPr>
        <p:spPr>
          <a:xfrm>
            <a:off x="199053" y="603989"/>
            <a:ext cx="11793893" cy="1325563"/>
          </a:xfrm>
        </p:spPr>
        <p:txBody>
          <a:bodyPr>
            <a:normAutofit fontScale="90000"/>
          </a:bodyPr>
          <a:lstStyle/>
          <a:p>
            <a:r>
              <a:rPr lang="en-US" dirty="0"/>
              <a:t>16. Determine the top 3 most ordered pizza types based on revenue for each pizza category. </a:t>
            </a:r>
            <a:br>
              <a:rPr lang="en-US" dirty="0"/>
            </a:br>
            <a:endParaRPr lang="en-IN" dirty="0"/>
          </a:p>
        </p:txBody>
      </p:sp>
      <p:pic>
        <p:nvPicPr>
          <p:cNvPr id="4" name="Picture 3">
            <a:extLst>
              <a:ext uri="{FF2B5EF4-FFF2-40B4-BE49-F238E27FC236}">
                <a16:creationId xmlns:a16="http://schemas.microsoft.com/office/drawing/2014/main" id="{4C7B59CF-92D1-34CE-EFFF-A8A38A894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383" y="1737116"/>
            <a:ext cx="9489232" cy="4283630"/>
          </a:xfrm>
          <a:prstGeom prst="rect">
            <a:avLst/>
          </a:prstGeom>
        </p:spPr>
      </p:pic>
    </p:spTree>
    <p:extLst>
      <p:ext uri="{BB962C8B-B14F-4D97-AF65-F5344CB8AC3E}">
        <p14:creationId xmlns:p14="http://schemas.microsoft.com/office/powerpoint/2010/main" val="421020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F898F-3059-562A-C513-35EF649E0E4D}"/>
              </a:ext>
            </a:extLst>
          </p:cNvPr>
          <p:cNvSpPr>
            <a:spLocks noGrp="1"/>
          </p:cNvSpPr>
          <p:nvPr>
            <p:ph type="title"/>
          </p:nvPr>
        </p:nvSpPr>
        <p:spPr/>
        <p:txBody>
          <a:bodyPr/>
          <a:lstStyle/>
          <a:p>
            <a:pPr algn="l"/>
            <a:r>
              <a:rPr lang="en-US" dirty="0"/>
              <a:t>Objective :</a:t>
            </a:r>
            <a:endParaRPr lang="en-IN" dirty="0"/>
          </a:p>
        </p:txBody>
      </p:sp>
      <p:sp>
        <p:nvSpPr>
          <p:cNvPr id="5" name="Content Placeholder 4">
            <a:extLst>
              <a:ext uri="{FF2B5EF4-FFF2-40B4-BE49-F238E27FC236}">
                <a16:creationId xmlns:a16="http://schemas.microsoft.com/office/drawing/2014/main" id="{AA5AA620-DA2D-51E1-A414-CB99E322527E}"/>
              </a:ext>
            </a:extLst>
          </p:cNvPr>
          <p:cNvSpPr>
            <a:spLocks noGrp="1"/>
          </p:cNvSpPr>
          <p:nvPr>
            <p:ph idx="1"/>
          </p:nvPr>
        </p:nvSpPr>
        <p:spPr>
          <a:xfrm>
            <a:off x="247001" y="1667294"/>
            <a:ext cx="8623663" cy="4387352"/>
          </a:xfrm>
        </p:spPr>
        <p:txBody>
          <a:bodyPr/>
          <a:lstStyle/>
          <a:p>
            <a:pPr marL="0" indent="0">
              <a:buNone/>
            </a:pPr>
            <a:r>
              <a:rPr lang="en-US" dirty="0"/>
              <a:t>The objective of this project is to analyze Pizza Hut’s sales data using SQL to find total orders, revenue, popular and least popular pizzas, sales trends, and category-wise performance, turning raw data into useful business insights.</a:t>
            </a:r>
            <a:endParaRPr lang="en-IN" dirty="0"/>
          </a:p>
        </p:txBody>
      </p:sp>
      <p:pic>
        <p:nvPicPr>
          <p:cNvPr id="6" name="Picture 5">
            <a:extLst>
              <a:ext uri="{FF2B5EF4-FFF2-40B4-BE49-F238E27FC236}">
                <a16:creationId xmlns:a16="http://schemas.microsoft.com/office/drawing/2014/main" id="{D9ACE96B-E4EE-CEA3-30A2-F3437E8B5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71"/>
            <a:ext cx="12192000" cy="6858000"/>
          </a:xfrm>
          <a:prstGeom prst="rect">
            <a:avLst/>
          </a:prstGeom>
        </p:spPr>
      </p:pic>
      <p:sp>
        <p:nvSpPr>
          <p:cNvPr id="7" name="TextBox 6">
            <a:extLst>
              <a:ext uri="{FF2B5EF4-FFF2-40B4-BE49-F238E27FC236}">
                <a16:creationId xmlns:a16="http://schemas.microsoft.com/office/drawing/2014/main" id="{D11377BA-EF9B-FD39-9D80-B7D84C23387B}"/>
              </a:ext>
            </a:extLst>
          </p:cNvPr>
          <p:cNvSpPr txBox="1"/>
          <p:nvPr/>
        </p:nvSpPr>
        <p:spPr>
          <a:xfrm>
            <a:off x="404943" y="488337"/>
            <a:ext cx="7927294" cy="1107996"/>
          </a:xfrm>
          <a:prstGeom prst="rect">
            <a:avLst/>
          </a:prstGeom>
          <a:noFill/>
        </p:spPr>
        <p:txBody>
          <a:bodyPr wrap="square" rtlCol="0">
            <a:spAutoFit/>
          </a:bodyPr>
          <a:lstStyle/>
          <a:p>
            <a:r>
              <a:rPr lang="en-US" sz="6600" dirty="0">
                <a:solidFill>
                  <a:srgbClr val="EE3943"/>
                </a:solidFill>
              </a:rPr>
              <a:t>Objectives :</a:t>
            </a:r>
            <a:endParaRPr lang="en-IN" sz="6600" dirty="0">
              <a:solidFill>
                <a:srgbClr val="EE3943"/>
              </a:solidFill>
            </a:endParaRPr>
          </a:p>
        </p:txBody>
      </p:sp>
      <p:sp>
        <p:nvSpPr>
          <p:cNvPr id="8" name="TextBox 7">
            <a:extLst>
              <a:ext uri="{FF2B5EF4-FFF2-40B4-BE49-F238E27FC236}">
                <a16:creationId xmlns:a16="http://schemas.microsoft.com/office/drawing/2014/main" id="{2C1662ED-164C-5ECA-8BAF-31FF6A63924D}"/>
              </a:ext>
            </a:extLst>
          </p:cNvPr>
          <p:cNvSpPr txBox="1"/>
          <p:nvPr/>
        </p:nvSpPr>
        <p:spPr>
          <a:xfrm>
            <a:off x="634482" y="1838131"/>
            <a:ext cx="10245012" cy="3970318"/>
          </a:xfrm>
          <a:prstGeom prst="rect">
            <a:avLst/>
          </a:prstGeom>
          <a:noFill/>
        </p:spPr>
        <p:txBody>
          <a:bodyPr wrap="square" rtlCol="0">
            <a:spAutoFit/>
          </a:bodyPr>
          <a:lstStyle/>
          <a:p>
            <a:r>
              <a:rPr lang="en-US" sz="2800" dirty="0">
                <a:solidFill>
                  <a:srgbClr val="F9E9EC"/>
                </a:solidFill>
              </a:rPr>
              <a:t>The main objective of this project is to analyze Pizza Hut’s sales data using SQL and derive meaningful insights. It focuses on measuring total orders, revenue, and price variations of pizzas, along with identifying the most and least popular pizzas and sizes. The project also explores sales trends by time, daily averages, and cumulative revenue, while evaluating category-wise performance and revenue contribution. Overall, it demonstrates how SQL can be used to convert raw data into actionable business insights.</a:t>
            </a:r>
            <a:endParaRPr lang="en-IN" sz="2800" dirty="0">
              <a:solidFill>
                <a:srgbClr val="F9E9EC"/>
              </a:solidFill>
            </a:endParaRPr>
          </a:p>
        </p:txBody>
      </p:sp>
    </p:spTree>
    <p:extLst>
      <p:ext uri="{BB962C8B-B14F-4D97-AF65-F5344CB8AC3E}">
        <p14:creationId xmlns:p14="http://schemas.microsoft.com/office/powerpoint/2010/main" val="205997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35C062-B654-B820-8D9C-AEABBEA5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C299B4F9-188A-8AB4-56F2-0B95DB4FBC42}"/>
              </a:ext>
            </a:extLst>
          </p:cNvPr>
          <p:cNvSpPr txBox="1"/>
          <p:nvPr/>
        </p:nvSpPr>
        <p:spPr>
          <a:xfrm>
            <a:off x="671804" y="830424"/>
            <a:ext cx="10161037" cy="646331"/>
          </a:xfrm>
          <a:prstGeom prst="rect">
            <a:avLst/>
          </a:prstGeom>
          <a:noFill/>
        </p:spPr>
        <p:txBody>
          <a:bodyPr wrap="square" rtlCol="0">
            <a:spAutoFit/>
          </a:bodyPr>
          <a:lstStyle/>
          <a:p>
            <a:r>
              <a:rPr lang="en-US" sz="3600" dirty="0">
                <a:solidFill>
                  <a:srgbClr val="EE3943"/>
                </a:solidFill>
              </a:rPr>
              <a:t>Problem Statements we will dive into :</a:t>
            </a:r>
            <a:endParaRPr lang="en-IN" sz="3600" dirty="0">
              <a:solidFill>
                <a:srgbClr val="EE3943"/>
              </a:solidFill>
            </a:endParaRPr>
          </a:p>
        </p:txBody>
      </p:sp>
      <p:sp>
        <p:nvSpPr>
          <p:cNvPr id="12" name="TextBox 11">
            <a:extLst>
              <a:ext uri="{FF2B5EF4-FFF2-40B4-BE49-F238E27FC236}">
                <a16:creationId xmlns:a16="http://schemas.microsoft.com/office/drawing/2014/main" id="{E1DF95E1-0CDC-6DF4-6EC2-6B70E5492046}"/>
              </a:ext>
            </a:extLst>
          </p:cNvPr>
          <p:cNvSpPr txBox="1"/>
          <p:nvPr/>
        </p:nvSpPr>
        <p:spPr>
          <a:xfrm>
            <a:off x="671804" y="1819469"/>
            <a:ext cx="10776857" cy="3785652"/>
          </a:xfrm>
          <a:prstGeom prst="rect">
            <a:avLst/>
          </a:prstGeom>
          <a:noFill/>
        </p:spPr>
        <p:txBody>
          <a:bodyPr wrap="square" rtlCol="0">
            <a:spAutoFit/>
          </a:bodyPr>
          <a:lstStyle/>
          <a:p>
            <a:r>
              <a:rPr lang="en-US" sz="2400" dirty="0">
                <a:solidFill>
                  <a:srgbClr val="F9E9EC"/>
                </a:solidFill>
              </a:rPr>
              <a:t>1. Retrieve the total number of orders placed.</a:t>
            </a:r>
          </a:p>
          <a:p>
            <a:r>
              <a:rPr lang="en-US" sz="2400" dirty="0">
                <a:solidFill>
                  <a:srgbClr val="F9E9EC"/>
                </a:solidFill>
              </a:rPr>
              <a:t>2. Calculate the total revenue generated from pizza sales.</a:t>
            </a:r>
          </a:p>
          <a:p>
            <a:r>
              <a:rPr lang="en-US" sz="2400" dirty="0">
                <a:solidFill>
                  <a:srgbClr val="F9E9EC"/>
                </a:solidFill>
              </a:rPr>
              <a:t>3. Identify the highest-priced pizza.</a:t>
            </a:r>
          </a:p>
          <a:p>
            <a:r>
              <a:rPr lang="en-US" sz="2400" dirty="0">
                <a:solidFill>
                  <a:srgbClr val="F9E9EC"/>
                </a:solidFill>
              </a:rPr>
              <a:t>4. Identify the lowest priced pizza.</a:t>
            </a:r>
          </a:p>
          <a:p>
            <a:r>
              <a:rPr lang="en-US" sz="2400" dirty="0">
                <a:solidFill>
                  <a:srgbClr val="F9E9EC"/>
                </a:solidFill>
              </a:rPr>
              <a:t>5. Identify the most common pizza size ordered.</a:t>
            </a:r>
          </a:p>
          <a:p>
            <a:r>
              <a:rPr lang="en-US" sz="2400" dirty="0">
                <a:solidFill>
                  <a:srgbClr val="F9E9EC"/>
                </a:solidFill>
              </a:rPr>
              <a:t>6. List the top 5 most ordered pizza types along with their quantities.</a:t>
            </a:r>
          </a:p>
          <a:p>
            <a:r>
              <a:rPr lang="en-US" sz="2400" dirty="0">
                <a:solidFill>
                  <a:srgbClr val="F9E9EC"/>
                </a:solidFill>
              </a:rPr>
              <a:t>7. List the top 5 least ordered pizza types along with their quantities.                                                                                                                                  8. Join the necessary tables to find the total quantity of each pizza category       ordered. </a:t>
            </a:r>
          </a:p>
          <a:p>
            <a:endParaRPr lang="en-IN" sz="2400" dirty="0">
              <a:solidFill>
                <a:srgbClr val="F9E9EC"/>
              </a:solidFill>
            </a:endParaRPr>
          </a:p>
        </p:txBody>
      </p:sp>
    </p:spTree>
    <p:extLst>
      <p:ext uri="{BB962C8B-B14F-4D97-AF65-F5344CB8AC3E}">
        <p14:creationId xmlns:p14="http://schemas.microsoft.com/office/powerpoint/2010/main" val="396330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33342B-9892-9C28-E08B-35AA1ECBE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5C35EFEB-B7F0-4495-C61C-0647BE2444A5}"/>
              </a:ext>
            </a:extLst>
          </p:cNvPr>
          <p:cNvSpPr txBox="1"/>
          <p:nvPr/>
        </p:nvSpPr>
        <p:spPr>
          <a:xfrm>
            <a:off x="783771" y="1502229"/>
            <a:ext cx="10776858" cy="4893647"/>
          </a:xfrm>
          <a:prstGeom prst="rect">
            <a:avLst/>
          </a:prstGeom>
          <a:noFill/>
        </p:spPr>
        <p:txBody>
          <a:bodyPr wrap="square" rtlCol="0">
            <a:spAutoFit/>
          </a:bodyPr>
          <a:lstStyle/>
          <a:p>
            <a:r>
              <a:rPr lang="en-US" sz="2400" dirty="0">
                <a:solidFill>
                  <a:srgbClr val="F9E9EC"/>
                </a:solidFill>
              </a:rPr>
              <a:t>9. Determine the distribution of orders by hour of the day. </a:t>
            </a:r>
          </a:p>
          <a:p>
            <a:r>
              <a:rPr lang="en-US" sz="2400" dirty="0">
                <a:solidFill>
                  <a:srgbClr val="F9E9EC"/>
                </a:solidFill>
              </a:rPr>
              <a:t>10. Join relevant tables to find the category-wise distribution of pizzas. </a:t>
            </a:r>
          </a:p>
          <a:p>
            <a:r>
              <a:rPr lang="en-US" sz="2400" dirty="0">
                <a:solidFill>
                  <a:srgbClr val="F9E9EC"/>
                </a:solidFill>
              </a:rPr>
              <a:t>11. Group the orders by date and calculate the average number of pizzas ordered per day. </a:t>
            </a:r>
          </a:p>
          <a:p>
            <a:r>
              <a:rPr lang="en-US" sz="2400" dirty="0">
                <a:solidFill>
                  <a:srgbClr val="F9E9EC"/>
                </a:solidFill>
              </a:rPr>
              <a:t>12. Determine the top 3 most ordered pizza types based on revenue. </a:t>
            </a:r>
          </a:p>
          <a:p>
            <a:r>
              <a:rPr lang="en-US" sz="2400" dirty="0">
                <a:solidFill>
                  <a:srgbClr val="F9E9EC"/>
                </a:solidFill>
              </a:rPr>
              <a:t>13. Calculate the percentage contribution of each pizza type to total revenue. </a:t>
            </a:r>
          </a:p>
          <a:p>
            <a:r>
              <a:rPr lang="en-US" sz="2400" dirty="0">
                <a:solidFill>
                  <a:srgbClr val="F9E9EC"/>
                </a:solidFill>
              </a:rPr>
              <a:t>14. Analyze the cumulative revenue generated over time.</a:t>
            </a:r>
          </a:p>
          <a:p>
            <a:r>
              <a:rPr lang="en-US" sz="2400" dirty="0">
                <a:solidFill>
                  <a:srgbClr val="F9E9EC"/>
                </a:solidFill>
              </a:rPr>
              <a:t>15. Revenue for the date 07-01-2015. </a:t>
            </a:r>
          </a:p>
          <a:p>
            <a:r>
              <a:rPr lang="en-US" sz="2400" dirty="0">
                <a:solidFill>
                  <a:srgbClr val="F9E9EC"/>
                </a:solidFill>
              </a:rPr>
              <a:t>16. Determine the top 3 most ordered pizza types based on revenue for each pizza category. </a:t>
            </a:r>
          </a:p>
          <a:p>
            <a:endParaRPr lang="en-US" sz="2400" dirty="0">
              <a:solidFill>
                <a:srgbClr val="F9E9EC"/>
              </a:solidFill>
            </a:endParaRPr>
          </a:p>
          <a:p>
            <a:endParaRPr lang="en-IN" sz="2400" dirty="0">
              <a:solidFill>
                <a:srgbClr val="F9E9EC"/>
              </a:solidFill>
            </a:endParaRPr>
          </a:p>
        </p:txBody>
      </p:sp>
    </p:spTree>
    <p:extLst>
      <p:ext uri="{BB962C8B-B14F-4D97-AF65-F5344CB8AC3E}">
        <p14:creationId xmlns:p14="http://schemas.microsoft.com/office/powerpoint/2010/main" val="53123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45C99-982A-3E42-D71A-B5965DF46AB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35E566A-AA3C-0563-F5EA-B926057BA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CC0F6C3-CF8E-9F75-C744-034F53D755B1}"/>
              </a:ext>
            </a:extLst>
          </p:cNvPr>
          <p:cNvSpPr>
            <a:spLocks noGrp="1"/>
          </p:cNvSpPr>
          <p:nvPr>
            <p:ph type="title"/>
          </p:nvPr>
        </p:nvSpPr>
        <p:spPr>
          <a:xfrm>
            <a:off x="1784168" y="2766218"/>
            <a:ext cx="8623663" cy="1325563"/>
          </a:xfrm>
        </p:spPr>
        <p:txBody>
          <a:bodyPr/>
          <a:lstStyle/>
          <a:p>
            <a:r>
              <a:rPr lang="en-US" dirty="0"/>
              <a:t>Queries &gt;</a:t>
            </a:r>
            <a:endParaRPr lang="en-IN" dirty="0"/>
          </a:p>
        </p:txBody>
      </p:sp>
    </p:spTree>
    <p:extLst>
      <p:ext uri="{BB962C8B-B14F-4D97-AF65-F5344CB8AC3E}">
        <p14:creationId xmlns:p14="http://schemas.microsoft.com/office/powerpoint/2010/main" val="4207753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0CA1A-EA0C-615C-F479-C6FF3ADEBCA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0365316-726D-9CCC-6CEA-66436DF69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358FB7E1-79F2-9AE2-7BB1-E4A22ED5420F}"/>
              </a:ext>
            </a:extLst>
          </p:cNvPr>
          <p:cNvSpPr>
            <a:spLocks noGrp="1"/>
          </p:cNvSpPr>
          <p:nvPr>
            <p:ph type="title"/>
          </p:nvPr>
        </p:nvSpPr>
        <p:spPr>
          <a:xfrm>
            <a:off x="194036" y="463826"/>
            <a:ext cx="11416943" cy="1325563"/>
          </a:xfrm>
        </p:spPr>
        <p:txBody>
          <a:bodyPr>
            <a:normAutofit/>
          </a:bodyPr>
          <a:lstStyle/>
          <a:p>
            <a:r>
              <a:rPr lang="en-US" sz="4000" dirty="0"/>
              <a:t>1. Retrieve the total number of orders placed.</a:t>
            </a:r>
            <a:br>
              <a:rPr lang="en-US" sz="4000" dirty="0"/>
            </a:br>
            <a:endParaRPr lang="en-IN" sz="4000" dirty="0"/>
          </a:p>
        </p:txBody>
      </p:sp>
      <p:pic>
        <p:nvPicPr>
          <p:cNvPr id="4" name="Picture 3">
            <a:extLst>
              <a:ext uri="{FF2B5EF4-FFF2-40B4-BE49-F238E27FC236}">
                <a16:creationId xmlns:a16="http://schemas.microsoft.com/office/drawing/2014/main" id="{4A0AFBA1-AA1F-CF02-C5B3-78280CCED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673" y="2367886"/>
            <a:ext cx="9565670" cy="2122227"/>
          </a:xfrm>
          <a:prstGeom prst="rect">
            <a:avLst/>
          </a:prstGeom>
        </p:spPr>
      </p:pic>
    </p:spTree>
    <p:extLst>
      <p:ext uri="{BB962C8B-B14F-4D97-AF65-F5344CB8AC3E}">
        <p14:creationId xmlns:p14="http://schemas.microsoft.com/office/powerpoint/2010/main" val="29163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B9CA-C398-2978-EAD5-44220B85243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BC15F6-93E5-69B0-EE61-C24B5BB9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A5CA27-588F-C3AB-3053-23CE2DB84FC4}"/>
              </a:ext>
            </a:extLst>
          </p:cNvPr>
          <p:cNvSpPr>
            <a:spLocks noGrp="1"/>
          </p:cNvSpPr>
          <p:nvPr>
            <p:ph type="title"/>
          </p:nvPr>
        </p:nvSpPr>
        <p:spPr>
          <a:xfrm>
            <a:off x="350206" y="669302"/>
            <a:ext cx="11491588" cy="1325563"/>
          </a:xfrm>
        </p:spPr>
        <p:txBody>
          <a:bodyPr>
            <a:normAutofit fontScale="90000"/>
          </a:bodyPr>
          <a:lstStyle/>
          <a:p>
            <a:r>
              <a:rPr lang="en-US" dirty="0"/>
              <a:t>2. Calculate the total revenue generated from pizza sales.</a:t>
            </a:r>
            <a:br>
              <a:rPr lang="en-US" dirty="0"/>
            </a:br>
            <a:endParaRPr lang="en-IN" dirty="0"/>
          </a:p>
        </p:txBody>
      </p:sp>
      <p:pic>
        <p:nvPicPr>
          <p:cNvPr id="4" name="Picture 3">
            <a:extLst>
              <a:ext uri="{FF2B5EF4-FFF2-40B4-BE49-F238E27FC236}">
                <a16:creationId xmlns:a16="http://schemas.microsoft.com/office/drawing/2014/main" id="{AD4A5C9A-3ABE-6190-376F-12ED284E6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853" y="2397353"/>
            <a:ext cx="9922293" cy="2671084"/>
          </a:xfrm>
          <a:prstGeom prst="rect">
            <a:avLst/>
          </a:prstGeom>
        </p:spPr>
      </p:pic>
    </p:spTree>
    <p:extLst>
      <p:ext uri="{BB962C8B-B14F-4D97-AF65-F5344CB8AC3E}">
        <p14:creationId xmlns:p14="http://schemas.microsoft.com/office/powerpoint/2010/main" val="60172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1513-F932-DFB2-C541-CF50C434A00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BF51632-D92E-EB6B-91B9-56333ABC3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5A19C5-2CFD-B3D0-2A52-37AD00DAC853}"/>
              </a:ext>
            </a:extLst>
          </p:cNvPr>
          <p:cNvSpPr>
            <a:spLocks noGrp="1"/>
          </p:cNvSpPr>
          <p:nvPr>
            <p:ph type="title"/>
          </p:nvPr>
        </p:nvSpPr>
        <p:spPr>
          <a:xfrm>
            <a:off x="349880" y="575996"/>
            <a:ext cx="11556902" cy="1325563"/>
          </a:xfrm>
        </p:spPr>
        <p:txBody>
          <a:bodyPr>
            <a:normAutofit/>
          </a:bodyPr>
          <a:lstStyle/>
          <a:p>
            <a:r>
              <a:rPr lang="en-US" dirty="0"/>
              <a:t>3. Identify the highest-priced pizza.</a:t>
            </a:r>
            <a:br>
              <a:rPr lang="en-US" dirty="0"/>
            </a:br>
            <a:endParaRPr lang="en-IN" dirty="0"/>
          </a:p>
        </p:txBody>
      </p:sp>
      <p:pic>
        <p:nvPicPr>
          <p:cNvPr id="5" name="Picture 4">
            <a:extLst>
              <a:ext uri="{FF2B5EF4-FFF2-40B4-BE49-F238E27FC236}">
                <a16:creationId xmlns:a16="http://schemas.microsoft.com/office/drawing/2014/main" id="{1056E86B-A1FD-32A4-536D-7C1BCAD9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65" y="1979236"/>
            <a:ext cx="9069066" cy="3067478"/>
          </a:xfrm>
          <a:prstGeom prst="rect">
            <a:avLst/>
          </a:prstGeom>
        </p:spPr>
      </p:pic>
    </p:spTree>
    <p:extLst>
      <p:ext uri="{BB962C8B-B14F-4D97-AF65-F5344CB8AC3E}">
        <p14:creationId xmlns:p14="http://schemas.microsoft.com/office/powerpoint/2010/main" val="518647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3479EDD3-B18B-634B-98CF-1D3F6EAEB422}" vid="{BB7CE7C1-ADFE-E947-8398-5F7B04FB7B48}"/>
    </a:ext>
  </a:extLst>
</a:theme>
</file>

<file path=docProps/app.xml><?xml version="1.0" encoding="utf-8"?>
<Properties xmlns="http://schemas.openxmlformats.org/officeDocument/2006/extended-properties" xmlns:vt="http://schemas.openxmlformats.org/officeDocument/2006/docPropsVTypes">
  <Template>Pizza-Hut-PowerPoint-Template</Template>
  <TotalTime>101</TotalTime>
  <Words>655</Words>
  <Application>Microsoft Office PowerPoint</Application>
  <PresentationFormat>Widescreen</PresentationFormat>
  <Paragraphs>43</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Trebuchet MS</vt:lpstr>
      <vt:lpstr>Office Theme</vt:lpstr>
      <vt:lpstr>Pizza Hut Business Analysis using SQL</vt:lpstr>
      <vt:lpstr>PowerPoint Presentation</vt:lpstr>
      <vt:lpstr>Objective :</vt:lpstr>
      <vt:lpstr>PowerPoint Presentation</vt:lpstr>
      <vt:lpstr>PowerPoint Presentation</vt:lpstr>
      <vt:lpstr>Queries &gt;</vt:lpstr>
      <vt:lpstr>1. Retrieve the total number of orders placed. </vt:lpstr>
      <vt:lpstr>2. Calculate the total revenue generated from pizza sales. </vt:lpstr>
      <vt:lpstr>3. Identify the highest-priced pizza. </vt:lpstr>
      <vt:lpstr>4. Identify the lowest priced pizza. </vt:lpstr>
      <vt:lpstr>5. Identify the most common pizza size ordered.   </vt:lpstr>
      <vt:lpstr>6. List the top 5 most ordered pizza types along with their quantities. </vt:lpstr>
      <vt:lpstr>7. List the top 5 least ordered pizza types along with their quantities.</vt:lpstr>
      <vt:lpstr>8. Join the necessary tables to find the total quantity of each pizza category ordered.</vt:lpstr>
      <vt:lpstr>9. Determine the distribution of orders by hour of the day.  </vt:lpstr>
      <vt:lpstr>10. Join relevant tables to find the category-wise distribution of pizzas.  </vt:lpstr>
      <vt:lpstr>11. Group the orders by date and calculate the average number of pizzas ordered per day.  </vt:lpstr>
      <vt:lpstr>12. Determine the top 3 most ordered pizza types based on revenue. </vt:lpstr>
      <vt:lpstr>13. Calculate the percentage contribution of each pizza type to total revenue.  </vt:lpstr>
      <vt:lpstr>14. Analyze the cumulative revenue generated over time.</vt:lpstr>
      <vt:lpstr>15. Revenue for the date 07-01-2015  </vt:lpstr>
      <vt:lpstr>16. Determine the top 3 most ordered pizza types based on revenue for each pizza category.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 Pujari</dc:creator>
  <cp:lastModifiedBy>Jaya Pujari</cp:lastModifiedBy>
  <cp:revision>1</cp:revision>
  <dcterms:created xsi:type="dcterms:W3CDTF">2025-09-11T14:59:11Z</dcterms:created>
  <dcterms:modified xsi:type="dcterms:W3CDTF">2025-09-11T16:40:52Z</dcterms:modified>
</cp:coreProperties>
</file>